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3" r:id="rId6"/>
    <p:sldId id="273" r:id="rId7"/>
    <p:sldId id="264" r:id="rId8"/>
    <p:sldId id="272" r:id="rId9"/>
    <p:sldId id="261" r:id="rId10"/>
    <p:sldId id="270" r:id="rId11"/>
    <p:sldId id="260" r:id="rId12"/>
    <p:sldId id="266" r:id="rId13"/>
    <p:sldId id="267" r:id="rId14"/>
    <p:sldId id="275" r:id="rId15"/>
    <p:sldId id="274" r:id="rId16"/>
    <p:sldId id="276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6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72AFC-DF5D-4CCA-8F92-B29330694EC9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39FF2-1699-4F38-942F-04737BE41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90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39FF2-1699-4F38-942F-04737BE41EC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857232"/>
            <a:ext cx="84633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ТЕХНОЛОГИЯ 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ПРОБЛЕМНО-ДИАЛОГИЧЕСКОГО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ОБУЧЕНИЯ 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В НАЧАЛЬНОЙ ШКОЛЕ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3643314"/>
            <a:ext cx="6572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«Человек глубоко постигает лишь то, до чего додумывается сам» </a:t>
            </a:r>
          </a:p>
          <a:p>
            <a:pPr algn="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Сократ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«Человек глубоко постигает лишь то, до чего додумывается сам».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Сократ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«Человек глубоко постигает лишь то, до чего додумывается сам».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Сократ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714356"/>
            <a:ext cx="65968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Технология постановки учебной проблемы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916832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 Побуждающий </a:t>
            </a:r>
            <a:r>
              <a:rPr lang="ru-RU" sz="2400" b="1" i="1" dirty="0" smtClean="0"/>
              <a:t>от проблемной ситуации диалог.</a:t>
            </a:r>
          </a:p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Подводящий </a:t>
            </a:r>
            <a:r>
              <a:rPr lang="ru-RU" sz="2400" b="1" i="1" dirty="0" smtClean="0"/>
              <a:t>к теме диалог.</a:t>
            </a:r>
          </a:p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Сообщение </a:t>
            </a:r>
            <a:r>
              <a:rPr lang="ru-RU" sz="2400" b="1" i="1" dirty="0" smtClean="0"/>
              <a:t>темы с мотивирующим приемом.</a:t>
            </a:r>
            <a:endParaRPr lang="ru-RU" sz="2400" b="1" i="1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106279" y="4869160"/>
            <a:ext cx="2037721" cy="1968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14348" y="857232"/>
            <a:ext cx="69294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</a:rPr>
              <a:t>Классификация методов обучения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369191"/>
              </p:ext>
            </p:extLst>
          </p:nvPr>
        </p:nvGraphicFramePr>
        <p:xfrm>
          <a:off x="323528" y="1628800"/>
          <a:ext cx="8424935" cy="4554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14334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МЕТОДЫ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ПРОБЛЕМНО-ДИАЛОГИЧЕСКИЕ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ТРАДИЦИОННЫЕ</a:t>
                      </a:r>
                      <a:endParaRPr lang="ru-RU" dirty="0"/>
                    </a:p>
                  </a:txBody>
                  <a:tcPr/>
                </a:tc>
              </a:tr>
              <a:tr h="14334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Постановка проблемы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Побуждающий</a:t>
                      </a:r>
                      <a:r>
                        <a:rPr lang="ru-RU" sz="1600" baseline="0" dirty="0" smtClean="0"/>
                        <a:t> от проблемной ситуации диалог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Подводящий к теме диалог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Сообщение темы с мотивирующим приёмом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Сообщение темы</a:t>
                      </a:r>
                      <a:endParaRPr lang="ru-RU" sz="1600" dirty="0"/>
                    </a:p>
                  </a:txBody>
                  <a:tcPr/>
                </a:tc>
              </a:tr>
              <a:tr h="168790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Поиск решения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Побуждающий к выдвижению</a:t>
                      </a:r>
                      <a:r>
                        <a:rPr lang="ru-RU" sz="1600" baseline="0" dirty="0" smtClean="0"/>
                        <a:t> и проверке гипотез диалог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Подводящий от проблемы диалог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Подводящий без проблемы диалог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Сообщение знаний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689150"/>
              </p:ext>
            </p:extLst>
          </p:nvPr>
        </p:nvGraphicFramePr>
        <p:xfrm>
          <a:off x="760200" y="1798068"/>
          <a:ext cx="7628223" cy="4515051"/>
        </p:xfrm>
        <a:graphic>
          <a:graphicData uri="http://schemas.openxmlformats.org/drawingml/2006/table">
            <a:tbl>
              <a:tblPr/>
              <a:tblGrid>
                <a:gridCol w="2542265"/>
                <a:gridCol w="2542979"/>
                <a:gridCol w="2542979"/>
              </a:tblGrid>
              <a:tr h="773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Приемы создания проблемной ситуации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Побуждение к осознанию противоречия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/>
                          <a:ea typeface="Calibri"/>
                          <a:cs typeface="Times New Roman"/>
                        </a:rPr>
                        <a:t>Побуждение к формулированию проблемы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1. Одновременно предъявить ученикам противоречивые факты, теории, мнения.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-Что вас удивило? Что интересного заметили? Какие факты налицо?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Выбрать подходящее: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- Какой возникает вопрос?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-Какая будет тема урока?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99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/>
                          <a:ea typeface="Calibri"/>
                          <a:cs typeface="Times New Roman"/>
                        </a:rPr>
                        <a:t>2. Столкнуть мнения учеников вопросом или практическим заданием на новый материал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-Вопрос был один? А сколько мнений? Или Задание было одно? А как его выполнили?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-Почему так получилось? Чего мы не знаем?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83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3. Дать практическое задание, не сходное с предыдущими.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Calibri"/>
                          <a:cs typeface="Times New Roman"/>
                        </a:rPr>
                        <a:t>-Вы смогли выполнить задание? В чем затруднение? Чем это задание не похоже на предыдущие?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4348" y="1428736"/>
            <a:ext cx="7429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Побуждающий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от проблемной ситуации диалог 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642919"/>
            <a:ext cx="8643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МЕТОДЫ ПОСТАНОВКИ УЧЕБНОЙ ПРОБЛЕМЫ</a:t>
            </a:r>
            <a:endParaRPr lang="ru-RU" b="1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714488"/>
            <a:ext cx="74295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57300" algn="l"/>
              </a:tabLst>
            </a:pPr>
            <a:r>
              <a:rPr lang="ru-RU" sz="3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Проблемно-диалогические методы обучения универсальны, т.е. реализуются на любом предметном содержании и любой образовательной ступени.</a:t>
            </a:r>
            <a:endParaRPr lang="ru-RU" sz="48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642918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ПРИМЕР: Этап выявления причин затруднения и построение цели деятельности.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243919"/>
              </p:ext>
            </p:extLst>
          </p:nvPr>
        </p:nvGraphicFramePr>
        <p:xfrm>
          <a:off x="611559" y="1283162"/>
          <a:ext cx="7848873" cy="5089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336"/>
                <a:gridCol w="3659480"/>
                <a:gridCol w="2673057"/>
              </a:tblGrid>
              <a:tr h="670043">
                <a:tc>
                  <a:txBody>
                    <a:bodyPr/>
                    <a:lstStyle/>
                    <a:p>
                      <a:r>
                        <a:rPr lang="ru-RU" dirty="0" smtClean="0"/>
                        <a:t>Шаги </a:t>
                      </a:r>
                    </a:p>
                    <a:p>
                      <a:r>
                        <a:rPr lang="ru-RU" dirty="0" smtClean="0"/>
                        <a:t>диалога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УЧИТЕЛЬ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УЧЕНИК</a:t>
                      </a:r>
                      <a:endParaRPr lang="ru-RU" dirty="0"/>
                    </a:p>
                  </a:txBody>
                  <a:tcPr/>
                </a:tc>
              </a:tr>
              <a:tr h="67004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Вы смогли выполнить данное задание?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Нет.</a:t>
                      </a:r>
                      <a:endParaRPr lang="ru-RU" dirty="0"/>
                    </a:p>
                  </a:txBody>
                  <a:tcPr/>
                </a:tc>
              </a:tr>
              <a:tr h="164392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Но</a:t>
                      </a:r>
                      <a:r>
                        <a:rPr lang="ru-RU" baseline="0" dirty="0" smtClean="0"/>
                        <a:t> вы же только же умножали на 6? Почему же это задание не получилось?</a:t>
                      </a:r>
                      <a:endParaRPr lang="ru-RU" dirty="0" smtClean="0"/>
                    </a:p>
                    <a:p>
                      <a:pPr algn="l"/>
                      <a:r>
                        <a:rPr lang="ru-RU" dirty="0" smtClean="0"/>
                        <a:t>- Чем оно отличается от предыдущего? (побуждение</a:t>
                      </a:r>
                      <a:r>
                        <a:rPr lang="ru-RU" baseline="0" dirty="0" smtClean="0"/>
                        <a:t> к осознанию противоречия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Там мы умножали однозначные</a:t>
                      </a:r>
                      <a:r>
                        <a:rPr lang="ru-RU" baseline="0" dirty="0" smtClean="0"/>
                        <a:t> числа, а здесь двузначные. Это мы не умеем делать. (осознание противоречия)</a:t>
                      </a:r>
                      <a:endParaRPr lang="ru-RU" dirty="0"/>
                    </a:p>
                  </a:txBody>
                  <a:tcPr/>
                </a:tc>
              </a:tr>
              <a:tr h="19034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Какую проблему мы сегодня будем исследовать? (побуждение к формулированию проблемы)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Будем создавать алгоритм умножения</a:t>
                      </a:r>
                      <a:r>
                        <a:rPr lang="ru-RU" baseline="0" dirty="0" smtClean="0"/>
                        <a:t> двузначных чисел на однозначные. (учебная проблема как вопрос, совпадающий с темой урока)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64291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проблемной ситуации через задание с «затруднением»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714744" y="1357298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Учебник русского языка 1 класс</a:t>
            </a:r>
          </a:p>
          <a:p>
            <a:r>
              <a:rPr lang="ru-RU" dirty="0" smtClean="0"/>
              <a:t>Тема: Правила переноса слов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28596" y="1357298"/>
            <a:ext cx="2357454" cy="135732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Умение добывать знания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80376" y="642918"/>
            <a:ext cx="2508498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Воспитывать самостоятельность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14282" y="3071810"/>
            <a:ext cx="2214578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Делает работу на уроках интересной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428992" y="5000636"/>
            <a:ext cx="2286016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Высокая мотивация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2500298" y="2500306"/>
            <a:ext cx="378621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преимущество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этого опыта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00034" y="4714884"/>
            <a:ext cx="2500330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Творческая деятельность учителя и ученика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5857884" y="1000108"/>
            <a:ext cx="3000396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Здоровьесберегающий</a:t>
            </a:r>
            <a:r>
              <a:rPr lang="ru-RU" sz="2000" dirty="0" smtClean="0"/>
              <a:t> характер</a:t>
            </a:r>
            <a:endParaRPr lang="ru-RU" sz="2000" dirty="0"/>
          </a:p>
        </p:txBody>
      </p:sp>
      <p:sp>
        <p:nvSpPr>
          <p:cNvPr id="14" name="Овал 13"/>
          <p:cNvSpPr/>
          <p:nvPr/>
        </p:nvSpPr>
        <p:spPr>
          <a:xfrm>
            <a:off x="6429388" y="3071810"/>
            <a:ext cx="2143140" cy="134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личности ребенка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6143636" y="4643446"/>
            <a:ext cx="2571768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Высокий уровень </a:t>
            </a:r>
            <a:r>
              <a:rPr lang="ru-RU" dirty="0" err="1" smtClean="0"/>
              <a:t>обученности</a:t>
            </a:r>
            <a:endParaRPr lang="ru-RU" dirty="0"/>
          </a:p>
        </p:txBody>
      </p:sp>
      <p:sp>
        <p:nvSpPr>
          <p:cNvPr id="20" name="Стрелка вниз 19"/>
          <p:cNvSpPr/>
          <p:nvPr/>
        </p:nvSpPr>
        <p:spPr>
          <a:xfrm rot="2245358">
            <a:off x="2801781" y="3999248"/>
            <a:ext cx="357190" cy="1114933"/>
          </a:xfrm>
          <a:prstGeom prst="downArrow">
            <a:avLst>
              <a:gd name="adj1" fmla="val 63942"/>
              <a:gd name="adj2" fmla="val 648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929322" y="3500438"/>
            <a:ext cx="785818" cy="484632"/>
          </a:xfrm>
          <a:prstGeom prst="rightArrow">
            <a:avLst>
              <a:gd name="adj1" fmla="val 445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214810" y="4357694"/>
            <a:ext cx="484632" cy="785818"/>
          </a:xfrm>
          <a:prstGeom prst="downArrow">
            <a:avLst>
              <a:gd name="adj1" fmla="val 44531"/>
              <a:gd name="adj2" fmla="val 417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9180932">
            <a:off x="5857460" y="3818550"/>
            <a:ext cx="484632" cy="1317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4446114">
            <a:off x="2319250" y="3553462"/>
            <a:ext cx="484632" cy="608351"/>
          </a:xfrm>
          <a:prstGeom prst="downArrow">
            <a:avLst>
              <a:gd name="adj1" fmla="val 4324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7995131">
            <a:off x="2395691" y="2351224"/>
            <a:ext cx="484632" cy="706872"/>
          </a:xfrm>
          <a:prstGeom prst="downArrow">
            <a:avLst>
              <a:gd name="adj1" fmla="val 46015"/>
              <a:gd name="adj2" fmla="val 477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0800000">
            <a:off x="4071934" y="2000240"/>
            <a:ext cx="484632" cy="642942"/>
          </a:xfrm>
          <a:prstGeom prst="downArrow">
            <a:avLst>
              <a:gd name="adj1" fmla="val 33593"/>
              <a:gd name="adj2" fmla="val 417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rot="13570099">
            <a:off x="5830126" y="2127415"/>
            <a:ext cx="484632" cy="960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642918"/>
            <a:ext cx="8715436" cy="60007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ButtonPour">
              <a:avLst>
                <a:gd name="adj1" fmla="val 8345214"/>
                <a:gd name="adj2" fmla="val 5681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60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 </a:t>
            </a:r>
          </a:p>
          <a:p>
            <a:pPr algn="ctr"/>
            <a:r>
              <a:rPr lang="ru-RU" sz="60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</a:t>
            </a:r>
            <a:endParaRPr lang="ru-RU" sz="5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857232"/>
            <a:ext cx="764386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Причины возникновения проблемного обучения:</a:t>
            </a:r>
          </a:p>
          <a:p>
            <a:pPr algn="ctr"/>
            <a:endParaRPr lang="ru-RU" sz="3200" dirty="0" smtClean="0">
              <a:solidFill>
                <a:srgbClr val="002060"/>
              </a:solidFill>
            </a:endParaRPr>
          </a:p>
          <a:p>
            <a:pPr marL="514350" indent="-514350"/>
            <a:endParaRPr lang="ru-RU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СОЦИАЛЬНАЯ ПОТРЕБНОСТЬ  В АКТИВНОЙ, САМОСТОЯТЕЛЬНОЙ, ТВОРЧЕСКОЙ И САМОРАЗВИВАЮЩЕЙСЯ ЛИЧНОСТИ.</a:t>
            </a:r>
          </a:p>
          <a:p>
            <a:pPr marL="342900" indent="-342900"/>
            <a:endParaRPr lang="ru-RU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ПОТРЕБНОСТЬ</a:t>
            </a:r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САМОГО УЧЕБНОГО ПРОЦЕССА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/>
            <a:endParaRPr lang="ru-RU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6" descr="sm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0034" y="714356"/>
            <a:ext cx="1743075" cy="1400175"/>
          </a:xfrm>
          <a:prstGeom prst="rect">
            <a:avLst/>
          </a:prstGeom>
          <a:noFill/>
          <a:ln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428728" y="5286388"/>
            <a:ext cx="6929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«Человек глубоко постигает лишь то, до чего додумывается сам».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Сократ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539552" y="692696"/>
            <a:ext cx="8280920" cy="5616624"/>
          </a:xfrm>
          <a:prstGeom prst="horizontalScroll">
            <a:avLst>
              <a:gd name="adj" fmla="val 17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Проблемно–диалогическое обучение – это развивающее обучение, в котором сочетается принцип </a:t>
            </a:r>
            <a:r>
              <a:rPr lang="ru-RU" sz="2800" dirty="0" err="1" smtClean="0">
                <a:solidFill>
                  <a:schemeClr val="bg1"/>
                </a:solidFill>
              </a:rPr>
              <a:t>проблемности</a:t>
            </a:r>
            <a:r>
              <a:rPr lang="ru-RU" sz="2800" dirty="0" smtClean="0">
                <a:solidFill>
                  <a:schemeClr val="bg1"/>
                </a:solidFill>
              </a:rPr>
              <a:t> с принципом развития индивидуальности школьника, а деятельность учащихся организуется на основе поиска, открытия знаний, самостоятельности.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85794"/>
            <a:ext cx="7929618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Проблемно-диалогическое обучение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928802"/>
            <a:ext cx="2928958" cy="25237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ПРОБЛЕМНАЯ СИТУАЦИЯ – </a:t>
            </a:r>
            <a:r>
              <a:rPr lang="ru-RU" sz="2000" dirty="0" smtClean="0"/>
              <a:t>означает состояние интеллектуального затруднения ребенка, требующего от него поиска решения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149965" y="2132856"/>
            <a:ext cx="4572032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УЧЕБНАЯ  ПРОБЛЕМА </a:t>
            </a:r>
            <a:r>
              <a:rPr lang="ru-RU" sz="2000" dirty="0" smtClean="0"/>
              <a:t>– это задача, вызывающая у ребенка познавательное затруднение, разрешение которого не может быть им достигнуто по известному образцу, а требует от него нестандартного, самостоятельного мышления, дающего ему толчок к получению нового знания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072066" y="1285860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0"/>
          </p:cNvCxnSpPr>
          <p:nvPr/>
        </p:nvCxnSpPr>
        <p:spPr>
          <a:xfrm flipH="1">
            <a:off x="2178827" y="1357299"/>
            <a:ext cx="464348" cy="571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928803"/>
            <a:ext cx="760263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i="1" dirty="0" smtClean="0"/>
              <a:t>Определить тему урока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/>
              <a:t>Уяснить новое знание и его тип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/>
              <a:t>Осуществить отбор упражнений для актуализации знаний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/>
              <a:t>Выбрать прием создания проблемной ситуации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/>
              <a:t>Подобрать практические задания, вызывающие познавательное затруднение в индивидуальной деятельности каждого ученика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/>
              <a:t>Прописать побуждающий диалог от проблемной ситуации</a:t>
            </a:r>
            <a:endParaRPr lang="ru-RU" sz="20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692696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АЛГОРИТМ СОЗДАНИЯ ПРОБЛЕМНОЙ СИТУАЦИИ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Picture 27" descr="antn0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660232" y="4797152"/>
            <a:ext cx="2249430" cy="184655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571612"/>
            <a:ext cx="24288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ПОСТАНОВКА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УЧЕБНОЙ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ПРОБЛЕМЫ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7752" y="1571612"/>
            <a:ext cx="20002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ПОИСК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ПРОБЛЕМЫ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357562"/>
            <a:ext cx="25003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ahoma" pitchFamily="34" charset="0"/>
              </a:rPr>
              <a:t>тему урока или вопрос </a:t>
            </a:r>
          </a:p>
          <a:p>
            <a:pPr algn="ctr"/>
            <a:r>
              <a:rPr lang="ru-RU" dirty="0" smtClean="0">
                <a:latin typeface="Tahoma" pitchFamily="34" charset="0"/>
              </a:rPr>
              <a:t>для исследования</a:t>
            </a:r>
            <a:endParaRPr lang="ru-RU" dirty="0">
              <a:latin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857760"/>
            <a:ext cx="2571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ahoma" pitchFamily="34" charset="0"/>
              </a:rPr>
              <a:t>интерес к новому материалу, познавательная мотивация</a:t>
            </a:r>
            <a:endParaRPr lang="ru-RU" dirty="0">
              <a:latin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3643314"/>
            <a:ext cx="3214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ahoma" pitchFamily="34" charset="0"/>
              </a:rPr>
              <a:t>«открытие» нового знания</a:t>
            </a:r>
            <a:endParaRPr lang="ru-RU" dirty="0">
              <a:latin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4929198"/>
            <a:ext cx="3000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ahoma" pitchFamily="34" charset="0"/>
              </a:rPr>
              <a:t>подлинное понимание </a:t>
            </a:r>
          </a:p>
          <a:p>
            <a:r>
              <a:rPr lang="ru-RU" dirty="0" smtClean="0">
                <a:latin typeface="Tahoma" pitchFamily="34" charset="0"/>
              </a:rPr>
              <a:t>учениками материала</a:t>
            </a:r>
            <a:endParaRPr lang="ru-RU" dirty="0">
              <a:latin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857232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ПРОБЛЕМНО-ДИАЛОГИЧЕСКИЙ УРОК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0" name="Прямая со стрелкой 9"/>
          <p:cNvCxnSpPr>
            <a:stCxn id="3" idx="2"/>
          </p:cNvCxnSpPr>
          <p:nvPr/>
        </p:nvCxnSpPr>
        <p:spPr>
          <a:xfrm rot="5400000">
            <a:off x="5390851" y="2819099"/>
            <a:ext cx="791182" cy="142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2"/>
          </p:cNvCxnSpPr>
          <p:nvPr/>
        </p:nvCxnSpPr>
        <p:spPr>
          <a:xfrm rot="16200000" flipH="1">
            <a:off x="1604641" y="2819095"/>
            <a:ext cx="79118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9" descr="image34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000364" y="1357298"/>
            <a:ext cx="2143140" cy="2500330"/>
          </a:xfrm>
          <a:prstGeom prst="rect">
            <a:avLst/>
          </a:prstGeom>
          <a:noFill/>
          <a:ln/>
        </p:spPr>
      </p:pic>
      <p:cxnSp>
        <p:nvCxnSpPr>
          <p:cNvPr id="13" name="Прямая со стрелкой 12"/>
          <p:cNvCxnSpPr/>
          <p:nvPr/>
        </p:nvCxnSpPr>
        <p:spPr>
          <a:xfrm rot="5400000">
            <a:off x="1750199" y="46791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5250661" y="4536289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500174"/>
            <a:ext cx="678661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ПОБУЖДАЮЩИЙ ДИАЛОГ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состоит из отдельных стимулирующих реплик, которые помогают ученику работать по-настоящему творчески, и поэтому развивает творческие способности учащихся.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42976" y="3500438"/>
            <a:ext cx="67866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ПОДВОДЯЩИЙ </a:t>
            </a:r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ДИАЛОГ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представляет собой систему посильных ученикам вопросов и заданий, которая активно задействует и соответственно развивает логическое мышление учеников.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642918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ВИДЫ ДИАЛОГОВ: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582596"/>
              </p:ext>
            </p:extLst>
          </p:nvPr>
        </p:nvGraphicFramePr>
        <p:xfrm>
          <a:off x="755576" y="1446126"/>
          <a:ext cx="7344816" cy="4849026"/>
        </p:xfrm>
        <a:graphic>
          <a:graphicData uri="http://schemas.openxmlformats.org/drawingml/2006/table">
            <a:tbl>
              <a:tblPr/>
              <a:tblGrid>
                <a:gridCol w="1293560"/>
                <a:gridCol w="2955495"/>
                <a:gridCol w="3095761"/>
              </a:tblGrid>
              <a:tr h="770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побуждающий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подводящий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структура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Отдельные вопросы и побудительные предложения, подталкивающие мысль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Система посильных ученику вопросов и заданий, подводящих к открытию мысли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признаки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мысль ученика делает скачок к неизвестному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-переживание учеником чувства риска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-возможны неожиданные ответы учеников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-прекращается с появлением нужной мысли ученика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пошаговое, жесткое ведение мысли ученика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переживание учеником удивления в конце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-почти не возможны неожиданные ответы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-не может быть прекращен, идет до последнего вопроса на обобщение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6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результат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Развитие творческих способностей, речи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Развитие логического мышления, речи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71472" y="1000106"/>
            <a:ext cx="8358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Сравнительная характеристика диалогов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14356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Чем проблемно-диалогический урок отличается от традиционного?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785926"/>
            <a:ext cx="300039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Традиционный урок</a:t>
            </a:r>
          </a:p>
          <a:p>
            <a:pPr marL="342900" indent="-342900" algn="just">
              <a:buAutoNum type="arabicPeriod"/>
            </a:pPr>
            <a:r>
              <a:rPr lang="ru-RU" sz="2400" dirty="0" smtClean="0"/>
              <a:t>Проверка домашнего задания учеников;</a:t>
            </a:r>
          </a:p>
          <a:p>
            <a:pPr marL="342900" indent="-342900" algn="just">
              <a:buAutoNum type="arabicPeriod"/>
            </a:pPr>
            <a:r>
              <a:rPr lang="ru-RU" sz="2400" dirty="0" smtClean="0"/>
              <a:t>Объявление темы учителем;</a:t>
            </a:r>
          </a:p>
          <a:p>
            <a:pPr marL="342900" indent="-342900" algn="just">
              <a:buAutoNum type="arabicPeriod"/>
            </a:pPr>
            <a:r>
              <a:rPr lang="ru-RU" sz="2400" dirty="0" smtClean="0"/>
              <a:t>Объяснение темы учителем;</a:t>
            </a:r>
          </a:p>
          <a:p>
            <a:pPr marL="342900" indent="-342900" algn="just">
              <a:buAutoNum type="arabicPeriod"/>
            </a:pPr>
            <a:r>
              <a:rPr lang="ru-RU" sz="2400" dirty="0" smtClean="0"/>
              <a:t>Закрепление знаний учениками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29124" y="1785926"/>
            <a:ext cx="385765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Проблемно-диалогический урок урок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Создание и формулирование проблемы учениками;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Выдвижение гипотез;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Актуализация учениками своих знаний;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Поиск решения проблемы учениками;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Выдвижение решения проблемы;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Применение знаний учениками на практике.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43174" y="2714620"/>
            <a:ext cx="1785950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071802" y="3143248"/>
            <a:ext cx="1571636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071802" y="4786322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000364" y="5715016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4D4D4D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4D4D4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459</TotalTime>
  <Words>805</Words>
  <Application>Microsoft Office PowerPoint</Application>
  <PresentationFormat>Экран (4:3)</PresentationFormat>
  <Paragraphs>142</Paragraphs>
  <Slides>17</Slides>
  <Notes>1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Кнопка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43</cp:revision>
  <dcterms:modified xsi:type="dcterms:W3CDTF">2013-03-25T17:03:31Z</dcterms:modified>
</cp:coreProperties>
</file>