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79" r:id="rId4"/>
    <p:sldId id="265" r:id="rId5"/>
    <p:sldId id="268" r:id="rId6"/>
    <p:sldId id="262" r:id="rId7"/>
    <p:sldId id="263" r:id="rId8"/>
    <p:sldId id="266" r:id="rId9"/>
    <p:sldId id="267" r:id="rId10"/>
    <p:sldId id="271" r:id="rId11"/>
    <p:sldId id="273" r:id="rId12"/>
    <p:sldId id="280" r:id="rId13"/>
    <p:sldId id="274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ксана" initials="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D9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8758D-FF68-475B-A509-6EBE3DEF1A3B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2E910-4CC7-4612-850B-2BC9C1A0D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2E910-4CC7-4612-850B-2BC9C1A0D7E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37E5C-B0C3-4925-B282-891F5B165619}" type="datetime1">
              <a:rPr lang="ru-RU" smtClean="0"/>
              <a:t>13.04.2010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CFD9-1FC7-4C01-8A31-5DA05521D1EB}" type="datetime1">
              <a:rPr lang="ru-RU" smtClean="0"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01C0-425C-45CE-8438-12147A781962}" type="datetime1">
              <a:rPr lang="ru-RU" smtClean="0"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B16480-AF74-4BCF-93CD-68358A040927}" type="datetime1">
              <a:rPr lang="ru-RU" smtClean="0"/>
              <a:t>13.04.2010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8818-D248-4E0F-83D0-8A71F1FE0477}" type="datetime1">
              <a:rPr lang="ru-RU" smtClean="0"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EB73-0CCF-491D-91F0-ACE8FCA5A4EC}" type="datetime1">
              <a:rPr lang="ru-RU" smtClean="0"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F490-DB86-4539-BAC9-2BCC1D153CAA}" type="datetime1">
              <a:rPr lang="ru-RU" smtClean="0"/>
              <a:t>13.04.2010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CCA0-7E83-4CB6-9F2F-5447720E1726}" type="datetime1">
              <a:rPr lang="ru-RU" smtClean="0"/>
              <a:t>13.04.2010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C8DB-D9C6-453B-85FF-7DB070BAF580}" type="datetime1">
              <a:rPr lang="ru-RU" smtClean="0"/>
              <a:t>13.04.2010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C33FB0-C6A0-423E-B417-35EDB16B4F99}" type="datetime1">
              <a:rPr lang="ru-RU" smtClean="0"/>
              <a:t>13.04.2010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9DDD-CB5C-4BE0-83FA-E4C03774DFCD}" type="datetime1">
              <a:rPr lang="ru-RU" smtClean="0"/>
              <a:t>13.04.2010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D64D4C-9E8F-40FF-94FD-C8F27F449D84}" type="datetime1">
              <a:rPr lang="ru-RU" smtClean="0"/>
              <a:t>13.04.2010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trips dir="l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371600"/>
            <a:ext cx="8786842" cy="1828800"/>
          </a:xfrm>
        </p:spPr>
        <p:txBody>
          <a:bodyPr/>
          <a:lstStyle/>
          <a:p>
            <a:r>
              <a:rPr lang="ru-RU" sz="6600" dirty="0" smtClean="0">
                <a:solidFill>
                  <a:srgbClr val="A31D90"/>
                </a:solidFill>
              </a:rPr>
              <a:t>  Страницы  истории </a:t>
            </a:r>
            <a:br>
              <a:rPr lang="ru-RU" sz="6600" dirty="0" smtClean="0">
                <a:solidFill>
                  <a:srgbClr val="A31D90"/>
                </a:solidFill>
              </a:rPr>
            </a:br>
            <a:r>
              <a:rPr lang="en-US" sz="6600" dirty="0" smtClean="0">
                <a:solidFill>
                  <a:srgbClr val="A31D90"/>
                </a:solidFill>
              </a:rPr>
              <a:t>XIX</a:t>
            </a:r>
            <a:r>
              <a:rPr lang="ru-RU" sz="6600" dirty="0" smtClean="0">
                <a:solidFill>
                  <a:srgbClr val="A31D90"/>
                </a:solidFill>
              </a:rPr>
              <a:t>  века.</a:t>
            </a:r>
            <a:endParaRPr lang="ru-RU" sz="6600" dirty="0">
              <a:solidFill>
                <a:srgbClr val="A31D9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8929717" cy="607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A31D90"/>
                </a:solidFill>
              </a:rPr>
              <a:t>Строительство  транссибирской магистрали</a:t>
            </a:r>
            <a:endParaRPr lang="ru-RU" sz="3200" b="1" dirty="0">
              <a:solidFill>
                <a:srgbClr val="A31D9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414340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00108"/>
            <a:ext cx="45005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1428736"/>
            <a:ext cx="6929485" cy="521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428604"/>
            <a:ext cx="7834338" cy="10668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A31D90"/>
                </a:solidFill>
              </a:rPr>
              <a:t/>
            </a:r>
            <a:br>
              <a:rPr lang="ru-RU" sz="3600" dirty="0" smtClean="0">
                <a:solidFill>
                  <a:srgbClr val="A31D90"/>
                </a:solidFill>
              </a:rPr>
            </a:br>
            <a:r>
              <a:rPr lang="ru-RU" sz="3600" dirty="0" smtClean="0">
                <a:solidFill>
                  <a:srgbClr val="A31D90"/>
                </a:solidFill>
              </a:rPr>
              <a:t/>
            </a:r>
            <a:br>
              <a:rPr lang="ru-RU" sz="3600" dirty="0" smtClean="0">
                <a:solidFill>
                  <a:srgbClr val="A31D90"/>
                </a:solidFill>
              </a:rPr>
            </a:br>
            <a:r>
              <a:rPr lang="ru-RU" sz="3600" dirty="0" smtClean="0">
                <a:solidFill>
                  <a:srgbClr val="A31D90"/>
                </a:solidFill>
              </a:rPr>
              <a:t/>
            </a:r>
            <a:br>
              <a:rPr lang="ru-RU" sz="3600" dirty="0" smtClean="0">
                <a:solidFill>
                  <a:srgbClr val="A31D90"/>
                </a:solidFill>
              </a:rPr>
            </a:br>
            <a:r>
              <a:rPr lang="ru-RU" sz="3600" dirty="0" smtClean="0">
                <a:solidFill>
                  <a:srgbClr val="A31D90"/>
                </a:solidFill>
              </a:rPr>
              <a:t/>
            </a:r>
            <a:br>
              <a:rPr lang="ru-RU" sz="3600" dirty="0" smtClean="0">
                <a:solidFill>
                  <a:srgbClr val="A31D90"/>
                </a:solidFill>
              </a:rPr>
            </a:br>
            <a:r>
              <a:rPr lang="ru-RU" sz="3600" dirty="0" smtClean="0">
                <a:solidFill>
                  <a:srgbClr val="A31D90"/>
                </a:solidFill>
              </a:rPr>
              <a:t/>
            </a:r>
            <a:br>
              <a:rPr lang="ru-RU" sz="3600" dirty="0" smtClean="0">
                <a:solidFill>
                  <a:srgbClr val="A31D90"/>
                </a:solidFill>
              </a:rPr>
            </a:br>
            <a:r>
              <a:rPr lang="ru-RU" sz="3600" dirty="0" smtClean="0">
                <a:solidFill>
                  <a:srgbClr val="A31D90"/>
                </a:solidFill>
              </a:rPr>
              <a:t> </a:t>
            </a:r>
            <a:r>
              <a:rPr lang="ru-RU" sz="3600" dirty="0" smtClean="0">
                <a:solidFill>
                  <a:srgbClr val="A31D90"/>
                </a:solidFill>
              </a:rPr>
              <a:t>      Памятник Александру  </a:t>
            </a:r>
            <a:r>
              <a:rPr lang="en-US" sz="3600" dirty="0" smtClean="0">
                <a:solidFill>
                  <a:srgbClr val="A31D90"/>
                </a:solidFill>
              </a:rPr>
              <a:t>II</a:t>
            </a:r>
            <a:r>
              <a:rPr lang="ru-RU" sz="3600" dirty="0" smtClean="0">
                <a:solidFill>
                  <a:srgbClr val="A31D90"/>
                </a:solidFill>
              </a:rPr>
              <a:t>  в              </a:t>
            </a:r>
            <a:br>
              <a:rPr lang="ru-RU" sz="3600" dirty="0" smtClean="0">
                <a:solidFill>
                  <a:srgbClr val="A31D90"/>
                </a:solidFill>
              </a:rPr>
            </a:br>
            <a:r>
              <a:rPr lang="ru-RU" sz="3600" dirty="0" smtClean="0">
                <a:solidFill>
                  <a:srgbClr val="A31D90"/>
                </a:solidFill>
              </a:rPr>
              <a:t>                            Москве.</a:t>
            </a:r>
            <a:endParaRPr lang="ru-RU" sz="3600" dirty="0">
              <a:solidFill>
                <a:srgbClr val="A31D9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28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38576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b="1" dirty="0" smtClean="0">
                <a:solidFill>
                  <a:schemeClr val="bg1"/>
                </a:solidFill>
              </a:rPr>
              <a:t>Отмена  крепостного  права  произошла  в …… </a:t>
            </a:r>
            <a:r>
              <a:rPr lang="ru-RU" b="1" dirty="0" smtClean="0">
                <a:solidFill>
                  <a:schemeClr val="bg1"/>
                </a:solidFill>
              </a:rPr>
              <a:t>году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dirty="0" smtClean="0">
                <a:solidFill>
                  <a:schemeClr val="bg1"/>
                </a:solidFill>
              </a:rPr>
              <a:t>Манифест о крестьянской вольности подписал……………………………………………………………..  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-За это его назвали ……………………………………………..  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  конце 19 века  в  городах  </a:t>
            </a:r>
            <a:r>
              <a:rPr lang="ru-RU" b="1" dirty="0" smtClean="0">
                <a:solidFill>
                  <a:schemeClr val="bg1"/>
                </a:solidFill>
              </a:rPr>
              <a:t>появились ……………, ……………,  ………………,   ………………….. 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Первая железная дорога  открылась  ………  </a:t>
            </a:r>
            <a:r>
              <a:rPr lang="ru-RU" b="1" dirty="0" smtClean="0">
                <a:solidFill>
                  <a:schemeClr val="bg1"/>
                </a:solidFill>
              </a:rPr>
              <a:t>году  </a:t>
            </a:r>
            <a:r>
              <a:rPr lang="ru-RU" b="1" dirty="0" smtClean="0">
                <a:solidFill>
                  <a:schemeClr val="bg1"/>
                </a:solidFill>
              </a:rPr>
              <a:t>и  пролегла между ……………………………………………………. 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Транссибирская магистраль  связала </a:t>
            </a:r>
            <a:r>
              <a:rPr lang="ru-RU" b="1" dirty="0" smtClean="0">
                <a:solidFill>
                  <a:schemeClr val="bg1"/>
                </a:solidFill>
              </a:rPr>
              <a:t>……………………  </a:t>
            </a:r>
            <a:r>
              <a:rPr lang="ru-RU" b="1" dirty="0" smtClean="0">
                <a:solidFill>
                  <a:schemeClr val="bg1"/>
                </a:solidFill>
              </a:rPr>
              <a:t>………………………………………………………………………………… 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A31D90"/>
                </a:solidFill>
              </a:rPr>
              <a:t>             Закончи   </a:t>
            </a:r>
            <a:r>
              <a:rPr lang="ru-RU" sz="3600" dirty="0" smtClean="0">
                <a:solidFill>
                  <a:srgbClr val="A31D90"/>
                </a:solidFill>
              </a:rPr>
              <a:t>предложение.</a:t>
            </a:r>
            <a:endParaRPr lang="ru-RU" sz="3600" dirty="0">
              <a:solidFill>
                <a:srgbClr val="A31D90"/>
              </a:solidFill>
            </a:endParaRPr>
          </a:p>
        </p:txBody>
      </p:sp>
      <p:pic>
        <p:nvPicPr>
          <p:cNvPr id="4" name="Picture 7" descr="school10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4572008"/>
            <a:ext cx="2686039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1857364"/>
            <a:ext cx="73724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 за    урок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Когда крепостные крестьяне стали свободными?</a:t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Какие  изменения произошли в  городах   России во  второй половине 19 века?</a:t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Какие технические изобретения появились в конце 19 века.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      </a:t>
            </a:r>
            <a:r>
              <a:rPr lang="ru-RU" sz="4800" dirty="0" smtClean="0">
                <a:solidFill>
                  <a:srgbClr val="7030A0"/>
                </a:solidFill>
              </a:rPr>
              <a:t>Вопросы</a:t>
            </a:r>
            <a:r>
              <a:rPr lang="ru-RU" dirty="0" smtClean="0">
                <a:solidFill>
                  <a:srgbClr val="7030A0"/>
                </a:solidFill>
              </a:rPr>
              <a:t>  к   уроку.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7" descr="school10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4214818"/>
            <a:ext cx="268603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1524000"/>
          <a:ext cx="6858048" cy="90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143008"/>
                <a:gridCol w="1143008"/>
                <a:gridCol w="1143008"/>
                <a:gridCol w="1143008"/>
                <a:gridCol w="1143008"/>
              </a:tblGrid>
              <a:tr h="452434">
                <a:tc>
                  <a:txBody>
                    <a:bodyPr/>
                    <a:lstStyle/>
                    <a:p>
                      <a:r>
                        <a:rPr lang="ru-RU" dirty="0" smtClean="0"/>
                        <a:t> 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6</a:t>
                      </a:r>
                      <a:endParaRPr lang="ru-RU" dirty="0"/>
                    </a:p>
                  </a:txBody>
                  <a:tcPr/>
                </a:tc>
              </a:tr>
              <a:tr h="452434">
                <a:tc>
                  <a:txBody>
                    <a:bodyPr/>
                    <a:lstStyle/>
                    <a:p>
                      <a:r>
                        <a:rPr lang="ru-RU" dirty="0" smtClean="0"/>
                        <a:t>    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Проверь себя!</a:t>
            </a:r>
            <a:endParaRPr lang="ru-RU" dirty="0"/>
          </a:p>
        </p:txBody>
      </p:sp>
      <p:pic>
        <p:nvPicPr>
          <p:cNvPr id="5" name="Picture 7" descr="school10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3143248"/>
            <a:ext cx="318610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929190" y="1571612"/>
            <a:ext cx="3836858" cy="3762388"/>
          </a:xfrm>
        </p:spPr>
        <p:txBody>
          <a:bodyPr>
            <a:normAutofit fontScale="25000" lnSpcReduction="20000"/>
          </a:bodyPr>
          <a:lstStyle/>
          <a:p>
            <a:r>
              <a:rPr lang="ru-RU" sz="2400" b="1" dirty="0" smtClean="0"/>
              <a:t> </a:t>
            </a:r>
            <a:r>
              <a:rPr lang="ru-RU" sz="9600" b="1" dirty="0" smtClean="0">
                <a:solidFill>
                  <a:schemeClr val="bg1"/>
                </a:solidFill>
              </a:rPr>
              <a:t>Александр Николаевич из династии Романовых родился 17 апреля 1818 года и получил блестящее воспитание как будущий император</a:t>
            </a:r>
            <a:r>
              <a:rPr lang="en-US" sz="9600" b="1" dirty="0" smtClean="0">
                <a:solidFill>
                  <a:schemeClr val="bg1"/>
                </a:solidFill>
              </a:rPr>
              <a:t>.</a:t>
            </a:r>
            <a:r>
              <a:rPr lang="ru-RU" sz="9600" b="1" dirty="0" smtClean="0">
                <a:solidFill>
                  <a:schemeClr val="bg1"/>
                </a:solidFill>
              </a:rPr>
              <a:t/>
            </a:r>
            <a:br>
              <a:rPr lang="ru-RU" sz="9600" b="1" dirty="0" smtClean="0">
                <a:solidFill>
                  <a:schemeClr val="bg1"/>
                </a:solidFill>
              </a:rPr>
            </a:br>
            <a:r>
              <a:rPr lang="ru-RU" sz="9600" b="1" dirty="0" smtClean="0">
                <a:solidFill>
                  <a:schemeClr val="bg1"/>
                </a:solidFill>
              </a:rPr>
              <a:t> Взошел  на  престол в </a:t>
            </a:r>
            <a:r>
              <a:rPr lang="en-US" sz="9600" b="1" dirty="0" smtClean="0">
                <a:solidFill>
                  <a:schemeClr val="bg1"/>
                </a:solidFill>
              </a:rPr>
              <a:t>1855</a:t>
            </a:r>
            <a:r>
              <a:rPr lang="ru-RU" sz="9600" b="1" dirty="0" smtClean="0">
                <a:solidFill>
                  <a:schemeClr val="bg1"/>
                </a:solidFill>
              </a:rPr>
              <a:t> году. </a:t>
            </a:r>
            <a:r>
              <a:rPr lang="ru-RU" sz="9600" b="1" dirty="0" smtClean="0">
                <a:solidFill>
                  <a:schemeClr val="bg1"/>
                </a:solidFill>
              </a:rPr>
              <a:t>  В</a:t>
            </a:r>
            <a:r>
              <a:rPr lang="ru-RU" sz="9600" b="1" dirty="0" smtClean="0">
                <a:solidFill>
                  <a:schemeClr val="bg1"/>
                </a:solidFill>
              </a:rPr>
              <a:t> </a:t>
            </a:r>
            <a:r>
              <a:rPr lang="ru-RU" sz="9600" b="1" dirty="0" smtClean="0">
                <a:solidFill>
                  <a:schemeClr val="bg1"/>
                </a:solidFill>
              </a:rPr>
              <a:t>русскую историю </a:t>
            </a:r>
            <a:r>
              <a:rPr lang="ru-RU" sz="9600" b="1" dirty="0" smtClean="0">
                <a:solidFill>
                  <a:schemeClr val="bg1"/>
                </a:solidFill>
              </a:rPr>
              <a:t> вошёл как </a:t>
            </a:r>
            <a:r>
              <a:rPr lang="ru-RU" sz="9600" b="1" dirty="0" smtClean="0">
                <a:solidFill>
                  <a:schemeClr val="bg1"/>
                </a:solidFill>
              </a:rPr>
              <a:t>Александр </a:t>
            </a:r>
            <a:r>
              <a:rPr lang="ru-RU" sz="9600" b="1" dirty="0" smtClean="0">
                <a:solidFill>
                  <a:schemeClr val="bg1"/>
                </a:solidFill>
              </a:rPr>
              <a:t>II - </a:t>
            </a:r>
            <a:r>
              <a:rPr lang="ru-RU" sz="9600" b="1" dirty="0" smtClean="0">
                <a:solidFill>
                  <a:schemeClr val="bg1"/>
                </a:solidFill>
              </a:rPr>
              <a:t>Освободитель</a:t>
            </a:r>
            <a:r>
              <a:rPr lang="en-US" sz="9600" b="1" dirty="0" smtClean="0">
                <a:solidFill>
                  <a:schemeClr val="bg1"/>
                </a:solidFill>
              </a:rPr>
              <a:t>.</a:t>
            </a:r>
            <a:endParaRPr lang="en-US" sz="9600" b="1" dirty="0" smtClean="0">
              <a:solidFill>
                <a:schemeClr val="bg1"/>
              </a:solidFill>
            </a:endParaRP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357422" y="142852"/>
            <a:ext cx="6500858" cy="13811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A31D90"/>
                </a:solidFill>
              </a:rPr>
              <a:t>               Царь </a:t>
            </a:r>
            <a:r>
              <a:rPr lang="ru-RU" sz="3600" dirty="0" smtClean="0">
                <a:solidFill>
                  <a:srgbClr val="A31D90"/>
                </a:solidFill>
              </a:rPr>
              <a:t>- освободитель</a:t>
            </a:r>
            <a:br>
              <a:rPr lang="ru-RU" sz="3600" dirty="0" smtClean="0">
                <a:solidFill>
                  <a:srgbClr val="A31D90"/>
                </a:solidFill>
              </a:rPr>
            </a:br>
            <a:r>
              <a:rPr lang="ru-RU" sz="3600" dirty="0" smtClean="0">
                <a:solidFill>
                  <a:srgbClr val="A31D90"/>
                </a:solidFill>
              </a:rPr>
              <a:t>          </a:t>
            </a:r>
            <a:r>
              <a:rPr lang="ru-RU" sz="3600" dirty="0" smtClean="0">
                <a:solidFill>
                  <a:srgbClr val="A31D90"/>
                </a:solidFill>
              </a:rPr>
              <a:t>              Александр  </a:t>
            </a:r>
            <a:r>
              <a:rPr lang="en-US" sz="3600" dirty="0" smtClean="0">
                <a:solidFill>
                  <a:srgbClr val="A31D90"/>
                </a:solidFill>
              </a:rPr>
              <a:t>II</a:t>
            </a:r>
            <a:endParaRPr lang="ru-RU" sz="3600" dirty="0">
              <a:solidFill>
                <a:srgbClr val="A31D90"/>
              </a:solidFill>
            </a:endParaRPr>
          </a:p>
        </p:txBody>
      </p:sp>
      <p:pic>
        <p:nvPicPr>
          <p:cNvPr id="5" name="Picture 6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4357718" cy="564360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20156" cy="85725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A31D90"/>
                </a:solidFill>
              </a:rPr>
              <a:t>                    </a:t>
            </a:r>
            <a:r>
              <a:rPr lang="ru-RU" sz="2800" dirty="0" smtClean="0">
                <a:solidFill>
                  <a:srgbClr val="A31D90"/>
                </a:solidFill>
              </a:rPr>
              <a:t>Так </a:t>
            </a:r>
            <a:r>
              <a:rPr lang="ru-RU" sz="2800" dirty="0" smtClean="0">
                <a:solidFill>
                  <a:srgbClr val="A31D90"/>
                </a:solidFill>
              </a:rPr>
              <a:t>  выглядела Красная площадь</a:t>
            </a:r>
            <a:r>
              <a:rPr lang="en-US" sz="2800" dirty="0" smtClean="0">
                <a:solidFill>
                  <a:srgbClr val="A31D90"/>
                </a:solidFill>
              </a:rPr>
              <a:t> </a:t>
            </a:r>
            <a:r>
              <a:rPr lang="ru-RU" sz="2800" dirty="0" smtClean="0">
                <a:solidFill>
                  <a:srgbClr val="A31D90"/>
                </a:solidFill>
              </a:rPr>
              <a:t>в </a:t>
            </a:r>
            <a:r>
              <a:rPr lang="en-US" sz="2800" dirty="0" smtClean="0">
                <a:solidFill>
                  <a:srgbClr val="A31D90"/>
                </a:solidFill>
              </a:rPr>
              <a:t> </a:t>
            </a:r>
            <a:r>
              <a:rPr lang="ru-RU" sz="2800" dirty="0" smtClean="0">
                <a:solidFill>
                  <a:srgbClr val="A31D90"/>
                </a:solidFill>
              </a:rPr>
              <a:t>день </a:t>
            </a:r>
            <a:r>
              <a:rPr lang="en-US" sz="2800" dirty="0" smtClean="0">
                <a:solidFill>
                  <a:srgbClr val="A31D90"/>
                </a:solidFill>
              </a:rPr>
              <a:t>                     </a:t>
            </a:r>
            <a:br>
              <a:rPr lang="en-US" sz="2800" dirty="0" smtClean="0">
                <a:solidFill>
                  <a:srgbClr val="A31D90"/>
                </a:solidFill>
              </a:rPr>
            </a:br>
            <a:r>
              <a:rPr lang="en-US" sz="2800" dirty="0" smtClean="0">
                <a:solidFill>
                  <a:srgbClr val="A31D90"/>
                </a:solidFill>
              </a:rPr>
              <a:t>                                  </a:t>
            </a:r>
            <a:r>
              <a:rPr lang="ru-RU" sz="2800" dirty="0" smtClean="0">
                <a:solidFill>
                  <a:srgbClr val="A31D90"/>
                </a:solidFill>
              </a:rPr>
              <a:t>коронации Александра </a:t>
            </a:r>
            <a:r>
              <a:rPr lang="en-US" sz="2800" dirty="0" smtClean="0">
                <a:solidFill>
                  <a:srgbClr val="A31D90"/>
                </a:solidFill>
              </a:rPr>
              <a:t>II.</a:t>
            </a:r>
            <a:endParaRPr lang="ru-RU" sz="2800" dirty="0">
              <a:solidFill>
                <a:srgbClr val="A31D90"/>
              </a:solidFill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5011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A31D90"/>
                </a:solidFill>
              </a:rPr>
              <a:t>Встреча  с  крестьянами.</a:t>
            </a:r>
            <a:endParaRPr lang="ru-RU" dirty="0">
              <a:solidFill>
                <a:srgbClr val="A31D90"/>
              </a:solidFill>
            </a:endParaRPr>
          </a:p>
        </p:txBody>
      </p:sp>
      <p:pic>
        <p:nvPicPr>
          <p:cNvPr id="19" name="Picture 7" descr="Рисунок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357158" y="1000108"/>
            <a:ext cx="8429684" cy="5643603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71934" y="1071546"/>
            <a:ext cx="4614866" cy="550072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«Согласно «</a:t>
            </a:r>
            <a:r>
              <a:rPr lang="ru-RU" sz="2000" b="1" dirty="0" smtClean="0">
                <a:solidFill>
                  <a:schemeClr val="bg1"/>
                </a:solidFill>
              </a:rPr>
              <a:t>Общему   </a:t>
            </a:r>
            <a:r>
              <a:rPr lang="ru-RU" sz="2000" b="1" dirty="0" smtClean="0">
                <a:solidFill>
                  <a:schemeClr val="bg1"/>
                </a:solidFill>
              </a:rPr>
              <a:t>положению о крестьянах</a:t>
            </a:r>
            <a:r>
              <a:rPr lang="ru-RU" sz="2000" b="1" dirty="0" smtClean="0">
                <a:solidFill>
                  <a:schemeClr val="bg1"/>
                </a:solidFill>
              </a:rPr>
              <a:t>,   </a:t>
            </a:r>
            <a:r>
              <a:rPr lang="ru-RU" sz="2000" b="1" dirty="0" smtClean="0">
                <a:solidFill>
                  <a:schemeClr val="bg1"/>
                </a:solidFill>
              </a:rPr>
              <a:t>вышедших </a:t>
            </a:r>
            <a:r>
              <a:rPr lang="ru-RU" sz="2000" b="1" dirty="0" smtClean="0">
                <a:solidFill>
                  <a:schemeClr val="bg1"/>
                </a:solidFill>
              </a:rPr>
              <a:t> из </a:t>
            </a:r>
            <a:r>
              <a:rPr lang="ru-RU" sz="2000" b="1" dirty="0" smtClean="0">
                <a:solidFill>
                  <a:schemeClr val="bg1"/>
                </a:solidFill>
              </a:rPr>
              <a:t>крепостной зависимости» крестьяне могут без разрешения помещика торговать, жениться, а так </a:t>
            </a:r>
            <a:r>
              <a:rPr lang="ru-RU" sz="2000" b="1" dirty="0" smtClean="0">
                <a:solidFill>
                  <a:schemeClr val="bg1"/>
                </a:solidFill>
              </a:rPr>
              <a:t> же  отлучаться  с  </a:t>
            </a:r>
            <a:r>
              <a:rPr lang="ru-RU" sz="2000" b="1" dirty="0" smtClean="0">
                <a:solidFill>
                  <a:schemeClr val="bg1"/>
                </a:solidFill>
              </a:rPr>
              <a:t>места жительства. Они получают право поступать в учебные заведения, открывать фабрики и торговые лавки.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  Но крестьяне всё ещё обязаны работать на помещика до тех пор, пока они не выкупят свой участок земли, и платить ему за разрешение ловить рыбу и заготавливать </a:t>
            </a:r>
            <a:r>
              <a:rPr lang="ru-RU" sz="2000" b="1" dirty="0" smtClean="0">
                <a:solidFill>
                  <a:schemeClr val="bg1"/>
                </a:solidFill>
              </a:rPr>
              <a:t> дрова</a:t>
            </a:r>
            <a:r>
              <a:rPr lang="ru-RU" sz="2000" b="1" dirty="0" smtClean="0">
                <a:solidFill>
                  <a:schemeClr val="bg1"/>
                </a:solidFill>
              </a:rPr>
              <a:t>».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A31D90"/>
                </a:solidFill>
              </a:rPr>
              <a:t>Манифест  1861  года.</a:t>
            </a:r>
            <a:endParaRPr lang="ru-RU" dirty="0">
              <a:solidFill>
                <a:srgbClr val="A31D90"/>
              </a:solidFill>
            </a:endParaRPr>
          </a:p>
        </p:txBody>
      </p:sp>
      <p:pic>
        <p:nvPicPr>
          <p:cNvPr id="4" name="Picture 7" descr="Рисунок6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 bwMode="auto">
          <a:xfrm>
            <a:off x="285721" y="1500174"/>
            <a:ext cx="3929089" cy="5064817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5715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A31D90"/>
                </a:solidFill>
              </a:rPr>
              <a:t/>
            </a:r>
            <a:br>
              <a:rPr lang="ru-RU" sz="3200" b="1" dirty="0" smtClean="0">
                <a:solidFill>
                  <a:srgbClr val="A31D90"/>
                </a:solidFill>
              </a:rPr>
            </a:br>
            <a:r>
              <a:rPr lang="ru-RU" sz="3200" b="1" dirty="0" smtClean="0">
                <a:solidFill>
                  <a:srgbClr val="A31D90"/>
                </a:solidFill>
              </a:rPr>
              <a:t/>
            </a:r>
            <a:br>
              <a:rPr lang="ru-RU" sz="3200" b="1" dirty="0" smtClean="0">
                <a:solidFill>
                  <a:srgbClr val="A31D90"/>
                </a:solidFill>
              </a:rPr>
            </a:br>
            <a:r>
              <a:rPr lang="ru-RU" sz="3200" b="1" dirty="0" smtClean="0">
                <a:solidFill>
                  <a:srgbClr val="A31D90"/>
                </a:solidFill>
              </a:rPr>
              <a:t/>
            </a:r>
            <a:br>
              <a:rPr lang="ru-RU" sz="3200" b="1" dirty="0" smtClean="0">
                <a:solidFill>
                  <a:srgbClr val="A31D90"/>
                </a:solidFill>
              </a:rPr>
            </a:br>
            <a:r>
              <a:rPr lang="ru-RU" sz="3200" b="1" dirty="0" smtClean="0">
                <a:solidFill>
                  <a:srgbClr val="A31D90"/>
                </a:solidFill>
              </a:rPr>
              <a:t/>
            </a:r>
            <a:br>
              <a:rPr lang="ru-RU" sz="3200" b="1" dirty="0" smtClean="0">
                <a:solidFill>
                  <a:srgbClr val="A31D90"/>
                </a:solidFill>
              </a:rPr>
            </a:br>
            <a:r>
              <a:rPr lang="ru-RU" sz="3200" b="1" dirty="0" smtClean="0">
                <a:solidFill>
                  <a:srgbClr val="A31D90"/>
                </a:solidFill>
              </a:rPr>
              <a:t/>
            </a:r>
            <a:br>
              <a:rPr lang="ru-RU" sz="3200" b="1" dirty="0" smtClean="0">
                <a:solidFill>
                  <a:srgbClr val="A31D90"/>
                </a:solidFill>
              </a:rPr>
            </a:br>
            <a:r>
              <a:rPr lang="ru-RU" sz="3200" b="1" dirty="0" smtClean="0">
                <a:solidFill>
                  <a:srgbClr val="A31D90"/>
                </a:solidFill>
              </a:rPr>
              <a:t/>
            </a:r>
            <a:br>
              <a:rPr lang="ru-RU" sz="3200" b="1" dirty="0" smtClean="0">
                <a:solidFill>
                  <a:srgbClr val="A31D90"/>
                </a:solidFill>
              </a:rPr>
            </a:br>
            <a:r>
              <a:rPr lang="ru-RU" sz="3200" b="1" dirty="0" smtClean="0">
                <a:solidFill>
                  <a:srgbClr val="A31D90"/>
                </a:solidFill>
              </a:rPr>
              <a:t/>
            </a:r>
            <a:br>
              <a:rPr lang="ru-RU" sz="3200" b="1" dirty="0" smtClean="0">
                <a:solidFill>
                  <a:srgbClr val="A31D90"/>
                </a:solidFill>
              </a:rPr>
            </a:br>
            <a:r>
              <a:rPr lang="ru-RU" sz="3200" b="1" dirty="0" smtClean="0">
                <a:solidFill>
                  <a:srgbClr val="A31D90"/>
                </a:solidFill>
              </a:rPr>
              <a:t/>
            </a:r>
            <a:br>
              <a:rPr lang="ru-RU" sz="3200" b="1" dirty="0" smtClean="0">
                <a:solidFill>
                  <a:srgbClr val="A31D90"/>
                </a:solidFill>
              </a:rPr>
            </a:br>
            <a:r>
              <a:rPr lang="ru-RU" sz="3200" b="1" dirty="0" smtClean="0">
                <a:solidFill>
                  <a:srgbClr val="A31D90"/>
                </a:solidFill>
              </a:rPr>
              <a:t> </a:t>
            </a:r>
            <a:r>
              <a:rPr lang="ru-RU" sz="2800" b="1" dirty="0" smtClean="0">
                <a:solidFill>
                  <a:srgbClr val="A31D90"/>
                </a:solidFill>
              </a:rPr>
              <a:t>Чтение    манифеста   на  усадьбе   помещика.</a:t>
            </a:r>
            <a:endParaRPr lang="ru-RU" sz="2800" b="1" dirty="0">
              <a:solidFill>
                <a:srgbClr val="A31D90"/>
              </a:solidFill>
            </a:endParaRPr>
          </a:p>
        </p:txBody>
      </p:sp>
      <p:pic>
        <p:nvPicPr>
          <p:cNvPr id="6" name="Picture 7" descr="Рисунок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285720" y="1000108"/>
            <a:ext cx="5286411" cy="5643602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72132" y="1428737"/>
            <a:ext cx="3286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Манифест - открытый  лист, письмо; объявление, оглашение правительством о каком-либо государственном деле; всенародное    объявление</a:t>
            </a:r>
            <a:br>
              <a:rPr lang="ru-RU" sz="2000" b="1" dirty="0" smtClean="0"/>
            </a:br>
            <a:r>
              <a:rPr lang="ru-RU" sz="2000" b="1" dirty="0" smtClean="0"/>
              <a:t> ( из словаря  В. И. Даля)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572135" y="3942307"/>
            <a:ext cx="3567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результате  реформы было освобождено 20 млн. крестьян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>
                <a:solidFill>
                  <a:srgbClr val="A31D90"/>
                </a:solidFill>
              </a:rPr>
              <a:t>Москва и Петербург конца 19 века.</a:t>
            </a:r>
            <a:endParaRPr lang="ru-RU" dirty="0">
              <a:solidFill>
                <a:srgbClr val="A31D9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21484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4572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702</TotalTime>
  <Words>183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 Страницы  истории  XIX  века.</vt:lpstr>
      <vt:lpstr>             Вопросы  к   уроку.</vt:lpstr>
      <vt:lpstr>                  Проверь себя!</vt:lpstr>
      <vt:lpstr>               Царь - освободитель                         Александр  II</vt:lpstr>
      <vt:lpstr>                    Так   выглядела Красная площадь в  день                                                         коронации Александра II.</vt:lpstr>
      <vt:lpstr>         Встреча  с  крестьянами.</vt:lpstr>
      <vt:lpstr>                Манифест  1861  года.</vt:lpstr>
      <vt:lpstr>         Чтение    манифеста   на  усадьбе   помещика.</vt:lpstr>
      <vt:lpstr>Москва и Петербург конца 19 века.</vt:lpstr>
      <vt:lpstr>Слайд 10</vt:lpstr>
      <vt:lpstr>Строительство  транссибирской магистрали</vt:lpstr>
      <vt:lpstr>            Памятник Александру  II  в                                           Москве.</vt:lpstr>
      <vt:lpstr>             Закончи   предложение.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Страницы истории XIXвека.</dc:title>
  <dc:creator>Оксана</dc:creator>
  <cp:lastModifiedBy>Оксана</cp:lastModifiedBy>
  <cp:revision>74</cp:revision>
  <dcterms:created xsi:type="dcterms:W3CDTF">2010-04-08T14:10:04Z</dcterms:created>
  <dcterms:modified xsi:type="dcterms:W3CDTF">2010-04-12T17:36:47Z</dcterms:modified>
</cp:coreProperties>
</file>