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64" r:id="rId5"/>
    <p:sldId id="261" r:id="rId6"/>
    <p:sldId id="271" r:id="rId7"/>
    <p:sldId id="262" r:id="rId8"/>
    <p:sldId id="272" r:id="rId9"/>
    <p:sldId id="263" r:id="rId10"/>
    <p:sldId id="269" r:id="rId11"/>
    <p:sldId id="268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293975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Формирование навыков смыслового чтения  как  способа  усвоения  УУД  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и  первичных навыков работы с  информацией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46081" name="Picture 1" descr="D:\Всё фото\выпуск 2010-2014\DSCN46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861048"/>
            <a:ext cx="3600400" cy="2700300"/>
          </a:xfrm>
          <a:prstGeom prst="rect">
            <a:avLst/>
          </a:prstGeom>
          <a:noFill/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212976"/>
            <a:ext cx="3621084" cy="2743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2348880"/>
          <a:ext cx="7848872" cy="4032448"/>
        </p:xfrm>
        <a:graphic>
          <a:graphicData uri="http://schemas.openxmlformats.org/drawingml/2006/table">
            <a:tbl>
              <a:tblPr/>
              <a:tblGrid>
                <a:gridCol w="3924436"/>
                <a:gridCol w="3924436"/>
              </a:tblGrid>
              <a:tr h="4942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Тонкие?</a:t>
                      </a: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Толстые?</a:t>
                      </a: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81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Кто...? Что...?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Когда...? Может...?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Будет...? Могли...?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Как звать...?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Было ли...?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Согласны ли вы...?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Верно ли...?</a:t>
                      </a: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Дайте три объяснения: почему?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Объясните: почему...?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Почему вы думаете...?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Почему вы считаете...?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В чем различие...?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Предположите: что будет, если...?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Что, если...?</a:t>
                      </a:r>
                    </a:p>
                  </a:txBody>
                  <a:tcPr marL="28575" marR="2857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-2337905" y="332656"/>
            <a:ext cx="1381981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Приём  «Тонкие и</a:t>
            </a:r>
            <a:br>
              <a:rPr lang="ru-RU" sz="32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32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толстые   вопросы»</a:t>
            </a:r>
            <a:endParaRPr lang="ru-RU" sz="3200" b="1" i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1" name="Object 1"/>
          <p:cNvGraphicFramePr>
            <a:graphicFrameLocks/>
          </p:cNvGraphicFramePr>
          <p:nvPr/>
        </p:nvGraphicFramePr>
        <p:xfrm>
          <a:off x="539552" y="1052736"/>
          <a:ext cx="8208912" cy="5472608"/>
        </p:xfrm>
        <a:graphic>
          <a:graphicData uri="http://schemas.openxmlformats.org/presentationml/2006/ole">
            <p:oleObj spid="_x0000_s35841" name="Диаграмма" r:id="rId3" imgW="5381743" imgH="2686158" progId="Excel.Sheet.8">
              <p:embed/>
            </p:oleObj>
          </a:graphicData>
        </a:graphic>
      </p:graphicFrame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2676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404664"/>
            <a:ext cx="74168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Успеваемость учащихся</a:t>
            </a:r>
            <a:endParaRPr lang="ru-RU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082" y="1196752"/>
            <a:ext cx="7859845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Спасибо за внимание!</a:t>
            </a:r>
            <a:endParaRPr lang="ru-RU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9194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sz="3600" b="1" dirty="0" smtClean="0"/>
              <a:t>Цель</a:t>
            </a:r>
            <a:r>
              <a:rPr lang="ru-RU" sz="3600" dirty="0" smtClean="0"/>
              <a:t>:   </a:t>
            </a:r>
            <a:r>
              <a:rPr lang="ru-RU" sz="3600" dirty="0" smtClean="0"/>
              <a:t>создание </a:t>
            </a:r>
            <a:r>
              <a:rPr lang="ru-RU" sz="3600" dirty="0" smtClean="0"/>
              <a:t>условий для формирования  навыков  смыслового чтения  как  способа  усвоения  обучающимися универсальных учебных действий  и первичных навыков работы с информацией.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564904"/>
            <a:ext cx="2432050" cy="2663825"/>
          </a:xfrm>
          <a:prstGeom prst="rect">
            <a:avLst/>
          </a:prstGeom>
          <a:noFill/>
          <a:ln w="3175">
            <a:solidFill>
              <a:srgbClr val="3333FF"/>
            </a:solidFill>
            <a:miter lim="800000"/>
            <a:headEnd/>
            <a:tailEnd/>
          </a:ln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524000" y="1600200"/>
            <a:ext cx="990600" cy="522288"/>
          </a:xfrm>
          <a:prstGeom prst="rect">
            <a:avLst/>
          </a:prstGeom>
          <a:noFill/>
          <a:ln w="3175">
            <a:solidFill>
              <a:srgbClr val="3333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ru-RU" sz="2800">
                <a:solidFill>
                  <a:srgbClr val="3333FF"/>
                </a:solidFill>
                <a:latin typeface="Arial" pitchFamily="34" charset="0"/>
              </a:rPr>
              <a:t>идеи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 flipH="1">
            <a:off x="1116013" y="3429000"/>
            <a:ext cx="1584325" cy="522288"/>
          </a:xfrm>
          <a:prstGeom prst="rect">
            <a:avLst/>
          </a:prstGeom>
          <a:noFill/>
          <a:ln w="317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sz="2800">
                <a:solidFill>
                  <a:srgbClr val="3333FF"/>
                </a:solidFill>
                <a:latin typeface="Arial" pitchFamily="34" charset="0"/>
              </a:rPr>
              <a:t>понятия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2915816" y="5843592"/>
            <a:ext cx="2867447" cy="523220"/>
          </a:xfrm>
          <a:prstGeom prst="rect">
            <a:avLst/>
          </a:prstGeom>
          <a:noFill/>
          <a:ln w="31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ru-RU" sz="2800" dirty="0">
                <a:solidFill>
                  <a:srgbClr val="3333FF"/>
                </a:solidFill>
                <a:latin typeface="Arial" pitchFamily="34" charset="0"/>
              </a:rPr>
              <a:t>предположения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011863" y="3429000"/>
            <a:ext cx="1655762" cy="522288"/>
          </a:xfrm>
          <a:prstGeom prst="rect">
            <a:avLst/>
          </a:prstGeom>
          <a:noFill/>
          <a:ln w="3175">
            <a:solidFill>
              <a:srgbClr val="3333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ru-RU" sz="2800">
                <a:solidFill>
                  <a:srgbClr val="3333FF"/>
                </a:solidFill>
                <a:latin typeface="Arial" pitchFamily="34" charset="0"/>
              </a:rPr>
              <a:t>решения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6156325" y="1628775"/>
            <a:ext cx="1387475" cy="522288"/>
          </a:xfrm>
          <a:prstGeom prst="rect">
            <a:avLst/>
          </a:prstGeom>
          <a:noFill/>
          <a:ln w="3175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sz="2800">
                <a:solidFill>
                  <a:srgbClr val="3333FF"/>
                </a:solidFill>
                <a:latin typeface="Arial" pitchFamily="34" charset="0"/>
              </a:rPr>
              <a:t>имена</a:t>
            </a:r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2514600" y="2133600"/>
            <a:ext cx="1524000" cy="685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" name="Line 16"/>
          <p:cNvSpPr>
            <a:spLocks noChangeShapeType="1"/>
          </p:cNvSpPr>
          <p:nvPr/>
        </p:nvSpPr>
        <p:spPr bwMode="auto">
          <a:xfrm flipH="1">
            <a:off x="4876800" y="1905000"/>
            <a:ext cx="1295400" cy="9906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" name="Line 16"/>
          <p:cNvSpPr>
            <a:spLocks noChangeShapeType="1"/>
          </p:cNvSpPr>
          <p:nvPr/>
        </p:nvSpPr>
        <p:spPr bwMode="auto">
          <a:xfrm flipH="1" flipV="1">
            <a:off x="4953000" y="2971800"/>
            <a:ext cx="1295400" cy="4572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" name="Line 16"/>
          <p:cNvSpPr>
            <a:spLocks noChangeShapeType="1"/>
          </p:cNvSpPr>
          <p:nvPr/>
        </p:nvSpPr>
        <p:spPr bwMode="auto">
          <a:xfrm flipV="1">
            <a:off x="4283968" y="4581128"/>
            <a:ext cx="0" cy="12954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" name="Line 16"/>
          <p:cNvSpPr>
            <a:spLocks noChangeShapeType="1"/>
          </p:cNvSpPr>
          <p:nvPr/>
        </p:nvSpPr>
        <p:spPr bwMode="auto">
          <a:xfrm flipV="1">
            <a:off x="2667000" y="3048000"/>
            <a:ext cx="1447800" cy="685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79511" y="332656"/>
            <a:ext cx="911599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kumimoji="0" lang="ru-RU" sz="5400" b="1" u="sng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Приём «Корзина идей»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  <p:bldP spid="22534" grpId="0" animBg="1"/>
      <p:bldP spid="22535" grpId="0" animBg="1"/>
      <p:bldP spid="22536" grpId="0" animBg="1"/>
      <p:bldP spid="22537" grpId="0" animBg="1"/>
      <p:bldP spid="22544" grpId="0" animBg="1"/>
      <p:bldP spid="2" grpId="0" animBg="1"/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09800" y="1052736"/>
            <a:ext cx="3200400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kumimoji="0" lang="ru-RU" sz="3200" dirty="0">
                <a:solidFill>
                  <a:schemeClr val="tx1"/>
                </a:solidFill>
              </a:rPr>
              <a:t>Звуки языка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52400" y="2743200"/>
            <a:ext cx="3200400" cy="1219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kumimoji="0" lang="ru-RU" sz="3200" dirty="0">
                <a:solidFill>
                  <a:srgbClr val="FF0000"/>
                </a:solidFill>
              </a:rPr>
              <a:t>Гласные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724400" y="2667000"/>
            <a:ext cx="3200400" cy="1295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kumimoji="0" lang="ru-RU" sz="3200">
                <a:solidFill>
                  <a:srgbClr val="0000FF"/>
                </a:solidFill>
                <a:latin typeface="Trebuchet MS" pitchFamily="34" charset="0"/>
              </a:rPr>
              <a:t>Согласные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152400" y="4800600"/>
            <a:ext cx="1524000" cy="990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kumimoji="0" lang="ru-RU" sz="2400" dirty="0">
                <a:solidFill>
                  <a:srgbClr val="FF0000"/>
                </a:solidFill>
              </a:rPr>
              <a:t>Ударные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905000" y="4800600"/>
            <a:ext cx="1981200" cy="990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kumimoji="0" lang="ru-RU" sz="2400" dirty="0">
                <a:solidFill>
                  <a:srgbClr val="FF0000"/>
                </a:solidFill>
              </a:rPr>
              <a:t>Безударные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4038600" y="4495800"/>
            <a:ext cx="1295400" cy="76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kumimoji="0" lang="ru-RU">
                <a:solidFill>
                  <a:srgbClr val="CC00CC"/>
                </a:solidFill>
                <a:latin typeface="Trebuchet MS" pitchFamily="34" charset="0"/>
              </a:rPr>
              <a:t>Глухие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5029200" y="5562600"/>
            <a:ext cx="1295400" cy="76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kumimoji="0" lang="ru-RU">
                <a:solidFill>
                  <a:srgbClr val="CC00CC"/>
                </a:solidFill>
                <a:latin typeface="Trebuchet MS" pitchFamily="34" charset="0"/>
              </a:rPr>
              <a:t>Звонкие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6781800" y="5562600"/>
            <a:ext cx="1295400" cy="76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kumimoji="0" lang="ru-RU">
                <a:solidFill>
                  <a:srgbClr val="0000FF"/>
                </a:solidFill>
                <a:latin typeface="Trebuchet MS" pitchFamily="34" charset="0"/>
              </a:rPr>
              <a:t>Твердые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543800" y="4572000"/>
            <a:ext cx="1295400" cy="76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kumimoji="0" lang="ru-RU">
                <a:solidFill>
                  <a:srgbClr val="009900"/>
                </a:solidFill>
                <a:latin typeface="Trebuchet MS" pitchFamily="34" charset="0"/>
              </a:rPr>
              <a:t>Мягкие</a:t>
            </a:r>
            <a:r>
              <a:rPr kumimoji="0" lang="ru-RU">
                <a:solidFill>
                  <a:srgbClr val="009900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186381" name="AutoShape 17"/>
          <p:cNvSpPr>
            <a:spLocks noChangeArrowheads="1"/>
          </p:cNvSpPr>
          <p:nvPr/>
        </p:nvSpPr>
        <p:spPr bwMode="auto">
          <a:xfrm rot="-3393290">
            <a:off x="1592444" y="2475693"/>
            <a:ext cx="976313" cy="287337"/>
          </a:xfrm>
          <a:prstGeom prst="leftArrow">
            <a:avLst>
              <a:gd name="adj1" fmla="val 50000"/>
              <a:gd name="adj2" fmla="val 84945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ru-RU">
              <a:latin typeface="Arial" pitchFamily="34" charset="0"/>
            </a:endParaRPr>
          </a:p>
        </p:txBody>
      </p:sp>
      <p:sp>
        <p:nvSpPr>
          <p:cNvPr id="186382" name="AutoShape 18"/>
          <p:cNvSpPr>
            <a:spLocks noChangeArrowheads="1"/>
          </p:cNvSpPr>
          <p:nvPr/>
        </p:nvSpPr>
        <p:spPr bwMode="auto">
          <a:xfrm rot="-7135584">
            <a:off x="4661729" y="2485932"/>
            <a:ext cx="976313" cy="287338"/>
          </a:xfrm>
          <a:prstGeom prst="leftArrow">
            <a:avLst>
              <a:gd name="adj1" fmla="val 50000"/>
              <a:gd name="adj2" fmla="val 84945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ru-RU">
              <a:latin typeface="Arial" pitchFamily="34" charset="0"/>
            </a:endParaRPr>
          </a:p>
        </p:txBody>
      </p:sp>
      <p:sp>
        <p:nvSpPr>
          <p:cNvPr id="186383" name="AutoShape 20"/>
          <p:cNvSpPr>
            <a:spLocks noChangeArrowheads="1"/>
          </p:cNvSpPr>
          <p:nvPr/>
        </p:nvSpPr>
        <p:spPr bwMode="auto">
          <a:xfrm rot="7891906">
            <a:off x="685800" y="4343400"/>
            <a:ext cx="685800" cy="152400"/>
          </a:xfrm>
          <a:prstGeom prst="notchedRightArrow">
            <a:avLst>
              <a:gd name="adj1" fmla="val 50000"/>
              <a:gd name="adj2" fmla="val 1125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ru-RU">
              <a:latin typeface="Arial" pitchFamily="34" charset="0"/>
            </a:endParaRPr>
          </a:p>
        </p:txBody>
      </p:sp>
      <p:sp>
        <p:nvSpPr>
          <p:cNvPr id="186384" name="AutoShape 19"/>
          <p:cNvSpPr>
            <a:spLocks noChangeArrowheads="1"/>
          </p:cNvSpPr>
          <p:nvPr/>
        </p:nvSpPr>
        <p:spPr bwMode="auto">
          <a:xfrm rot="3259416">
            <a:off x="2095500" y="4381500"/>
            <a:ext cx="685800" cy="152400"/>
          </a:xfrm>
          <a:prstGeom prst="notchedRightArrow">
            <a:avLst>
              <a:gd name="adj1" fmla="val 50000"/>
              <a:gd name="adj2" fmla="val 1125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ru-RU">
              <a:latin typeface="Arial" pitchFamily="34" charset="0"/>
            </a:endParaRPr>
          </a:p>
        </p:txBody>
      </p:sp>
      <p:sp>
        <p:nvSpPr>
          <p:cNvPr id="186385" name="AutoShape 21"/>
          <p:cNvSpPr>
            <a:spLocks noChangeArrowheads="1"/>
          </p:cNvSpPr>
          <p:nvPr/>
        </p:nvSpPr>
        <p:spPr bwMode="auto">
          <a:xfrm rot="7421404">
            <a:off x="4800600" y="4114800"/>
            <a:ext cx="685800" cy="152400"/>
          </a:xfrm>
          <a:prstGeom prst="notchedRightArrow">
            <a:avLst>
              <a:gd name="adj1" fmla="val 50000"/>
              <a:gd name="adj2" fmla="val 1125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ru-RU">
              <a:latin typeface="Arial" pitchFamily="34" charset="0"/>
            </a:endParaRPr>
          </a:p>
        </p:txBody>
      </p:sp>
      <p:sp>
        <p:nvSpPr>
          <p:cNvPr id="186386" name="AutoShape 22"/>
          <p:cNvSpPr>
            <a:spLocks noChangeArrowheads="1"/>
          </p:cNvSpPr>
          <p:nvPr/>
        </p:nvSpPr>
        <p:spPr bwMode="auto">
          <a:xfrm rot="6277253">
            <a:off x="5496719" y="4723606"/>
            <a:ext cx="1062038" cy="149225"/>
          </a:xfrm>
          <a:prstGeom prst="notchedRightArrow">
            <a:avLst>
              <a:gd name="adj1" fmla="val 50000"/>
              <a:gd name="adj2" fmla="val 177926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ru-RU">
              <a:latin typeface="Arial" pitchFamily="34" charset="0"/>
            </a:endParaRPr>
          </a:p>
        </p:txBody>
      </p:sp>
      <p:sp>
        <p:nvSpPr>
          <p:cNvPr id="186387" name="AutoShape 23"/>
          <p:cNvSpPr>
            <a:spLocks noChangeArrowheads="1"/>
          </p:cNvSpPr>
          <p:nvPr/>
        </p:nvSpPr>
        <p:spPr bwMode="auto">
          <a:xfrm rot="5108129">
            <a:off x="6305550" y="4760913"/>
            <a:ext cx="1143000" cy="152400"/>
          </a:xfrm>
          <a:prstGeom prst="notchedRightArrow">
            <a:avLst>
              <a:gd name="adj1" fmla="val 50000"/>
              <a:gd name="adj2" fmla="val 1875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ru-RU">
              <a:latin typeface="Arial" pitchFamily="34" charset="0"/>
            </a:endParaRPr>
          </a:p>
        </p:txBody>
      </p:sp>
      <p:sp>
        <p:nvSpPr>
          <p:cNvPr id="186388" name="AutoShape 24"/>
          <p:cNvSpPr>
            <a:spLocks noChangeArrowheads="1"/>
          </p:cNvSpPr>
          <p:nvPr/>
        </p:nvSpPr>
        <p:spPr bwMode="auto">
          <a:xfrm rot="3903365">
            <a:off x="7467600" y="4191000"/>
            <a:ext cx="685800" cy="152400"/>
          </a:xfrm>
          <a:prstGeom prst="notchedRightArrow">
            <a:avLst>
              <a:gd name="adj1" fmla="val 50000"/>
              <a:gd name="adj2" fmla="val 1125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ru-RU">
              <a:latin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35491" y="260648"/>
            <a:ext cx="727301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Приём «Кластер». 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Первая строка. 1 слово – понятие или тема (существительное). </a:t>
            </a:r>
          </a:p>
          <a:p>
            <a:r>
              <a:rPr lang="ru-RU" dirty="0" smtClean="0"/>
              <a:t>Вторая строка. 2 слова – описание этого понятия (прилагательные). </a:t>
            </a:r>
          </a:p>
          <a:p>
            <a:r>
              <a:rPr lang="ru-RU" dirty="0" smtClean="0"/>
              <a:t>Третья строка. 3 слова – действия (глаголы). </a:t>
            </a:r>
          </a:p>
          <a:p>
            <a:r>
              <a:rPr lang="ru-RU" dirty="0" smtClean="0"/>
              <a:t>Четвертая строка. Фраза или предложение, показывающее отношение к теме (афоризм) </a:t>
            </a:r>
          </a:p>
          <a:p>
            <a:r>
              <a:rPr lang="ru-RU" dirty="0" smtClean="0"/>
              <a:t>Пятая строка. 1 слово – синоним, который повторяет суть темы.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1" y="332656"/>
            <a:ext cx="710552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Прием “</a:t>
            </a:r>
            <a:r>
              <a:rPr lang="ru-RU" sz="5400" b="1" i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Синквейн</a:t>
            </a:r>
            <a:r>
              <a:rPr lang="ru-RU" sz="54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”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Звуки</a:t>
            </a:r>
          </a:p>
          <a:p>
            <a:r>
              <a:rPr lang="ru-RU" sz="4800" dirty="0" smtClean="0"/>
              <a:t>Гласные и согласные.</a:t>
            </a:r>
          </a:p>
          <a:p>
            <a:r>
              <a:rPr lang="ru-RU" sz="4800" dirty="0" smtClean="0"/>
              <a:t>Поются, звенят, шипят.</a:t>
            </a:r>
          </a:p>
          <a:p>
            <a:r>
              <a:rPr lang="ru-RU" sz="4800" dirty="0" smtClean="0"/>
              <a:t>Используются в устной речи.</a:t>
            </a:r>
          </a:p>
          <a:p>
            <a:r>
              <a:rPr lang="ru-RU" sz="4800" dirty="0" smtClean="0"/>
              <a:t>Голос.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ошибки 2 уровней:</a:t>
            </a:r>
          </a:p>
          <a:p>
            <a:pPr lvl="0"/>
            <a:r>
              <a:rPr lang="ru-RU" dirty="0" smtClean="0"/>
              <a:t>явные, которые достаточно легко выявляются учащимися, исходя из их личного опыта и знаний;</a:t>
            </a:r>
            <a:br>
              <a:rPr lang="ru-RU" dirty="0" smtClean="0"/>
            </a:br>
            <a:endParaRPr lang="ru-RU" dirty="0" smtClean="0"/>
          </a:p>
          <a:p>
            <a:pPr lvl="0"/>
            <a:r>
              <a:rPr lang="ru-RU" dirty="0" smtClean="0"/>
              <a:t>скрытые, которые можно установить, только изучив новый материал.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408689" y="476672"/>
            <a:ext cx="915715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</a:t>
            </a:r>
            <a:r>
              <a:rPr lang="ru-RU" sz="44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Прием   “Лови ошибку”</a:t>
            </a:r>
            <a:r>
              <a:rPr lang="ru-RU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ru-RU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Слова, которые обозначают предмет и отвечают на </a:t>
            </a:r>
            <a:r>
              <a:rPr lang="ru-RU" dirty="0" smtClean="0">
                <a:solidFill>
                  <a:srgbClr val="FF0000"/>
                </a:solidFill>
              </a:rPr>
              <a:t>вопрос какой</a:t>
            </a:r>
            <a:r>
              <a:rPr lang="ru-RU" dirty="0" smtClean="0"/>
              <a:t>?,  называются именами  существительными. Слова солнце, кот, девочка, земляника – это имена существительные.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Имена существительные, которые обозначают живой предмет, называются </a:t>
            </a:r>
            <a:r>
              <a:rPr lang="ru-RU" dirty="0" smtClean="0">
                <a:solidFill>
                  <a:srgbClr val="FF0000"/>
                </a:solidFill>
              </a:rPr>
              <a:t>живыми</a:t>
            </a:r>
            <a:r>
              <a:rPr lang="ru-RU" dirty="0" smtClean="0"/>
              <a:t> именами существительными, а существительные, которые обозначают неживой предмет, называются </a:t>
            </a:r>
            <a:r>
              <a:rPr lang="ru-RU" dirty="0" smtClean="0">
                <a:solidFill>
                  <a:srgbClr val="FF0000"/>
                </a:solidFill>
              </a:rPr>
              <a:t>неживыми</a:t>
            </a:r>
            <a:r>
              <a:rPr lang="ru-RU" dirty="0" smtClean="0"/>
              <a:t> именами существительными.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Маркировочные пометки:</a:t>
            </a:r>
          </a:p>
          <a:p>
            <a:pPr lvl="0"/>
            <a:r>
              <a:rPr lang="ru-RU" dirty="0" smtClean="0"/>
              <a:t>Знаком “</a:t>
            </a:r>
            <a:r>
              <a:rPr lang="ru-RU" b="1" dirty="0" smtClean="0">
                <a:solidFill>
                  <a:srgbClr val="FF0000"/>
                </a:solidFill>
              </a:rPr>
              <a:t>+</a:t>
            </a:r>
            <a:r>
              <a:rPr lang="ru-RU" dirty="0" smtClean="0"/>
              <a:t>” отмечают информацию, которая известна ученику.</a:t>
            </a:r>
          </a:p>
          <a:p>
            <a:pPr lvl="0"/>
            <a:r>
              <a:rPr lang="ru-RU" dirty="0" smtClean="0"/>
              <a:t>Знаком “</a:t>
            </a:r>
            <a:r>
              <a:rPr lang="ru-RU" b="1" dirty="0" smtClean="0">
                <a:solidFill>
                  <a:srgbClr val="FF0000"/>
                </a:solidFill>
              </a:rPr>
              <a:t>!</a:t>
            </a:r>
            <a:r>
              <a:rPr lang="ru-RU" dirty="0" smtClean="0"/>
              <a:t>” отмечают новую информацию, новые знания.</a:t>
            </a:r>
          </a:p>
          <a:p>
            <a:pPr lvl="0"/>
            <a:r>
              <a:rPr lang="ru-RU" dirty="0" smtClean="0"/>
              <a:t>Знаком “</a:t>
            </a:r>
            <a:r>
              <a:rPr lang="ru-RU" b="1" dirty="0" smtClean="0">
                <a:solidFill>
                  <a:srgbClr val="FF0000"/>
                </a:solidFill>
              </a:rPr>
              <a:t>?</a:t>
            </a:r>
            <a:r>
              <a:rPr lang="ru-RU" dirty="0" smtClean="0"/>
              <a:t>” отмечается то, что осталось непонятно и требует дополнительных сведений.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08349" y="404664"/>
            <a:ext cx="65273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Прием “</a:t>
            </a:r>
            <a:r>
              <a:rPr lang="ru-RU" sz="5400" b="1" i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Инсерт</a:t>
            </a:r>
            <a:r>
              <a:rPr lang="ru-RU" sz="54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”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158</TotalTime>
  <Words>304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Открытая</vt:lpstr>
      <vt:lpstr>Диаграмма</vt:lpstr>
      <vt:lpstr>Формирование навыков смыслового чтения  как  способа  усвоения  УУД   и  первичных навыков работы с  информацией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Оксана</dc:creator>
  <cp:lastModifiedBy>Оксана</cp:lastModifiedBy>
  <cp:revision>18</cp:revision>
  <dcterms:created xsi:type="dcterms:W3CDTF">2016-02-12T15:41:16Z</dcterms:created>
  <dcterms:modified xsi:type="dcterms:W3CDTF">2016-02-14T15:35:01Z</dcterms:modified>
</cp:coreProperties>
</file>